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Lst>
  <p:notesMasterIdLst>
    <p:notesMasterId r:id="rId16"/>
  </p:notesMasterIdLst>
  <p:sldIdLst>
    <p:sldId id="256" r:id="rId3"/>
    <p:sldId id="288" r:id="rId4"/>
    <p:sldId id="321" r:id="rId5"/>
    <p:sldId id="318" r:id="rId6"/>
    <p:sldId id="319" r:id="rId7"/>
    <p:sldId id="320" r:id="rId8"/>
    <p:sldId id="335" r:id="rId9"/>
    <p:sldId id="326" r:id="rId10"/>
    <p:sldId id="327" r:id="rId11"/>
    <p:sldId id="328" r:id="rId12"/>
    <p:sldId id="329" r:id="rId13"/>
    <p:sldId id="330" r:id="rId14"/>
    <p:sldId id="336"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69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310775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7cfa781d9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7cfa781d9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55330" y="401475"/>
            <a:ext cx="3717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13" name="Google Shape;13;p2"/>
          <p:cNvSpPr/>
          <p:nvPr/>
        </p:nvSpPr>
        <p:spPr>
          <a:xfrm>
            <a:off x="526525" y="-7975"/>
            <a:ext cx="175500" cy="29283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15"/>
        <p:cNvGrpSpPr/>
        <p:nvPr/>
      </p:nvGrpSpPr>
      <p:grpSpPr>
        <a:xfrm>
          <a:off x="0" y="0"/>
          <a:ext cx="0" cy="0"/>
          <a:chOff x="0" y="0"/>
          <a:chExt cx="0" cy="0"/>
        </a:xfrm>
      </p:grpSpPr>
      <p:sp>
        <p:nvSpPr>
          <p:cNvPr id="116" name="Google Shape;11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303976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LANK SLIDE">
  <p:cSld name="CUSTOM_4_3">
    <p:spTree>
      <p:nvGrpSpPr>
        <p:cNvPr id="1" name="Shape 60"/>
        <p:cNvGrpSpPr/>
        <p:nvPr/>
      </p:nvGrpSpPr>
      <p:grpSpPr>
        <a:xfrm>
          <a:off x="0" y="0"/>
          <a:ext cx="0" cy="0"/>
          <a:chOff x="0" y="0"/>
          <a:chExt cx="0" cy="0"/>
        </a:xfrm>
      </p:grpSpPr>
      <p:sp>
        <p:nvSpPr>
          <p:cNvPr id="61" name="Google Shape;61;p7"/>
          <p:cNvSpPr txBox="1">
            <a:spLocks noGrp="1"/>
          </p:cNvSpPr>
          <p:nvPr>
            <p:ph type="subTitle" idx="1"/>
          </p:nvPr>
        </p:nvSpPr>
        <p:spPr>
          <a:xfrm>
            <a:off x="1109175" y="3116975"/>
            <a:ext cx="2776800" cy="5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 name="Google Shape;62;p7"/>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0"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1177800"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ctrTitle"/>
          </p:nvPr>
        </p:nvSpPr>
        <p:spPr>
          <a:xfrm>
            <a:off x="1081955" y="1545450"/>
            <a:ext cx="3717600" cy="2052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BLANK SLIDE 2">
  <p:cSld name="CUSTOM_6">
    <p:spTree>
      <p:nvGrpSpPr>
        <p:cNvPr id="1" name="Shape 94"/>
        <p:cNvGrpSpPr/>
        <p:nvPr/>
      </p:nvGrpSpPr>
      <p:grpSpPr>
        <a:xfrm>
          <a:off x="0" y="0"/>
          <a:ext cx="0" cy="0"/>
          <a:chOff x="0" y="0"/>
          <a:chExt cx="0" cy="0"/>
        </a:xfrm>
      </p:grpSpPr>
      <p:sp>
        <p:nvSpPr>
          <p:cNvPr id="95" name="Google Shape;95;p11"/>
          <p:cNvSpPr/>
          <p:nvPr/>
        </p:nvSpPr>
        <p:spPr>
          <a:xfrm>
            <a:off x="667150"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a:spLocks noGrp="1"/>
          </p:cNvSpPr>
          <p:nvPr>
            <p:ph type="ctrTitle"/>
          </p:nvPr>
        </p:nvSpPr>
        <p:spPr>
          <a:xfrm>
            <a:off x="632050" y="402150"/>
            <a:ext cx="4132500" cy="855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LANK SLIDE 3">
  <p:cSld name="CUSTOM_6_1">
    <p:spTree>
      <p:nvGrpSpPr>
        <p:cNvPr id="1" name="Shape 97"/>
        <p:cNvGrpSpPr/>
        <p:nvPr/>
      </p:nvGrpSpPr>
      <p:grpSpPr>
        <a:xfrm>
          <a:off x="0" y="0"/>
          <a:ext cx="0" cy="0"/>
          <a:chOff x="0" y="0"/>
          <a:chExt cx="0" cy="0"/>
        </a:xfrm>
      </p:grpSpPr>
      <p:sp>
        <p:nvSpPr>
          <p:cNvPr id="98" name="Google Shape;98;p12"/>
          <p:cNvSpPr/>
          <p:nvPr/>
        </p:nvSpPr>
        <p:spPr>
          <a:xfrm>
            <a:off x="848172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txBox="1">
            <a:spLocks noGrp="1"/>
          </p:cNvSpPr>
          <p:nvPr>
            <p:ph type="ctrTitle"/>
          </p:nvPr>
        </p:nvSpPr>
        <p:spPr>
          <a:xfrm>
            <a:off x="5869725" y="551025"/>
            <a:ext cx="2808000" cy="70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870">
          <p15:clr>
            <a:srgbClr val="FA7B17"/>
          </p15:clr>
        </p15:guide>
        <p15:guide id="2" orient="horz" pos="68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5"/>
        <p:cNvGrpSpPr/>
        <p:nvPr/>
      </p:nvGrpSpPr>
      <p:grpSpPr>
        <a:xfrm>
          <a:off x="0" y="0"/>
          <a:ext cx="0" cy="0"/>
          <a:chOff x="0" y="0"/>
          <a:chExt cx="0" cy="0"/>
        </a:xfrm>
      </p:grpSpPr>
      <p:sp>
        <p:nvSpPr>
          <p:cNvPr id="116" name="Google Shape;11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55330" y="401475"/>
            <a:ext cx="3717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13" name="Google Shape;13;p2"/>
          <p:cNvSpPr/>
          <p:nvPr/>
        </p:nvSpPr>
        <p:spPr>
          <a:xfrm>
            <a:off x="526525" y="-7975"/>
            <a:ext cx="175500" cy="29283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59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LANK SLIDE">
  <p:cSld name="TITLE + BLANK SLIDE">
    <p:spTree>
      <p:nvGrpSpPr>
        <p:cNvPr id="1" name="Shape 60"/>
        <p:cNvGrpSpPr/>
        <p:nvPr/>
      </p:nvGrpSpPr>
      <p:grpSpPr>
        <a:xfrm>
          <a:off x="0" y="0"/>
          <a:ext cx="0" cy="0"/>
          <a:chOff x="0" y="0"/>
          <a:chExt cx="0" cy="0"/>
        </a:xfrm>
      </p:grpSpPr>
      <p:sp>
        <p:nvSpPr>
          <p:cNvPr id="61" name="Google Shape;61;p7"/>
          <p:cNvSpPr txBox="1">
            <a:spLocks noGrp="1"/>
          </p:cNvSpPr>
          <p:nvPr>
            <p:ph type="subTitle" idx="1"/>
          </p:nvPr>
        </p:nvSpPr>
        <p:spPr>
          <a:xfrm>
            <a:off x="1109175" y="3116975"/>
            <a:ext cx="2776800" cy="5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 name="Google Shape;62;p7"/>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0"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606951"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ctrTitle"/>
          </p:nvPr>
        </p:nvSpPr>
        <p:spPr>
          <a:xfrm>
            <a:off x="1081955" y="1545450"/>
            <a:ext cx="3717600" cy="2052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403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BLANK SLIDE 2">
  <p:cSld name="TITLE + BLANK SLIDE 2">
    <p:spTree>
      <p:nvGrpSpPr>
        <p:cNvPr id="1" name="Shape 94"/>
        <p:cNvGrpSpPr/>
        <p:nvPr/>
      </p:nvGrpSpPr>
      <p:grpSpPr>
        <a:xfrm>
          <a:off x="0" y="0"/>
          <a:ext cx="0" cy="0"/>
          <a:chOff x="0" y="0"/>
          <a:chExt cx="0" cy="0"/>
        </a:xfrm>
      </p:grpSpPr>
      <p:sp>
        <p:nvSpPr>
          <p:cNvPr id="95" name="Google Shape;95;p11"/>
          <p:cNvSpPr/>
          <p:nvPr/>
        </p:nvSpPr>
        <p:spPr>
          <a:xfrm>
            <a:off x="667150"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a:spLocks noGrp="1"/>
          </p:cNvSpPr>
          <p:nvPr>
            <p:ph type="ctrTitle"/>
          </p:nvPr>
        </p:nvSpPr>
        <p:spPr>
          <a:xfrm>
            <a:off x="632050" y="402150"/>
            <a:ext cx="4132500" cy="855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759984432"/>
      </p:ext>
    </p:extLst>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LANK SLIDE 3">
  <p:cSld name="TITLE + BLANK SLIDE 3">
    <p:spTree>
      <p:nvGrpSpPr>
        <p:cNvPr id="1" name="Shape 97"/>
        <p:cNvGrpSpPr/>
        <p:nvPr/>
      </p:nvGrpSpPr>
      <p:grpSpPr>
        <a:xfrm>
          <a:off x="0" y="0"/>
          <a:ext cx="0" cy="0"/>
          <a:chOff x="0" y="0"/>
          <a:chExt cx="0" cy="0"/>
        </a:xfrm>
      </p:grpSpPr>
      <p:sp>
        <p:nvSpPr>
          <p:cNvPr id="98" name="Google Shape;98;p12"/>
          <p:cNvSpPr/>
          <p:nvPr/>
        </p:nvSpPr>
        <p:spPr>
          <a:xfrm>
            <a:off x="848172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txBox="1">
            <a:spLocks noGrp="1"/>
          </p:cNvSpPr>
          <p:nvPr>
            <p:ph type="ctrTitle"/>
          </p:nvPr>
        </p:nvSpPr>
        <p:spPr>
          <a:xfrm>
            <a:off x="5869725" y="551025"/>
            <a:ext cx="2808000" cy="70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498056898"/>
      </p:ext>
    </p:extLst>
  </p:cSld>
  <p:clrMapOvr>
    <a:masterClrMapping/>
  </p:clrMapOvr>
  <p:extLst>
    <p:ext uri="{DCECCB84-F9BA-43D5-87BE-67443E8EF086}">
      <p15:sldGuideLst xmlns:p15="http://schemas.microsoft.com/office/powerpoint/2012/main">
        <p15:guide id="1" orient="horz" pos="870">
          <p15:clr>
            <a:srgbClr val="FA7B17"/>
          </p15:clr>
        </p15:guide>
        <p15:guide id="2" orient="horz" pos="680">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66666"/>
              </a:buClr>
              <a:buSzPts val="2800"/>
              <a:buFont typeface="Barlow Semi Condensed Medium"/>
              <a:buNone/>
              <a:defRPr sz="2800">
                <a:solidFill>
                  <a:srgbClr val="666666"/>
                </a:solidFill>
                <a:latin typeface="Barlow Semi Condensed Medium"/>
                <a:ea typeface="Barlow Semi Condensed Medium"/>
                <a:cs typeface="Barlow Semi Condensed Medium"/>
                <a:sym typeface="Barlow Semi Condensed Medium"/>
              </a:defRPr>
            </a:lvl1pPr>
            <a:lvl2pPr lvl="1">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2pPr>
            <a:lvl3pPr lvl="2">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3pPr>
            <a:lvl4pPr lvl="3">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4pPr>
            <a:lvl5pPr lvl="4">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5pPr>
            <a:lvl6pPr lvl="5">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6pPr>
            <a:lvl7pPr lvl="6">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7pPr>
            <a:lvl8pPr lvl="7">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8pPr>
            <a:lvl9pPr lvl="8">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666666"/>
              </a:buClr>
              <a:buSzPts val="1800"/>
              <a:buFont typeface="Zilla Slab Light"/>
              <a:buChar char="●"/>
              <a:defRPr sz="1800">
                <a:solidFill>
                  <a:srgbClr val="666666"/>
                </a:solidFill>
                <a:latin typeface="Zilla Slab Light"/>
                <a:ea typeface="Zilla Slab Light"/>
                <a:cs typeface="Zilla Slab Light"/>
                <a:sym typeface="Zilla Slab Light"/>
              </a:defRPr>
            </a:lvl1pPr>
            <a:lvl2pPr marL="914400" lvl="1"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2pPr>
            <a:lvl3pPr marL="1371600" lvl="2"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3pPr>
            <a:lvl4pPr marL="1828800" lvl="3"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4pPr>
            <a:lvl5pPr marL="2286000" lvl="4"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5pPr>
            <a:lvl6pPr marL="2743200" lvl="5"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6pPr>
            <a:lvl7pPr marL="3200400" lvl="6"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7pPr>
            <a:lvl8pPr marL="3657600" lvl="7"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8pPr>
            <a:lvl9pPr marL="4114800" lvl="8" indent="-317500">
              <a:lnSpc>
                <a:spcPct val="115000"/>
              </a:lnSpc>
              <a:spcBef>
                <a:spcPts val="1600"/>
              </a:spcBef>
              <a:spcAft>
                <a:spcPts val="160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7" r:id="rId3"/>
    <p:sldLayoutId id="2147483658"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66666"/>
              </a:buClr>
              <a:buSzPts val="2800"/>
              <a:buFont typeface="Barlow Semi Condensed Medium"/>
              <a:buNone/>
              <a:defRPr sz="2800">
                <a:solidFill>
                  <a:srgbClr val="666666"/>
                </a:solidFill>
                <a:latin typeface="Barlow Semi Condensed Medium"/>
                <a:ea typeface="Barlow Semi Condensed Medium"/>
                <a:cs typeface="Barlow Semi Condensed Medium"/>
                <a:sym typeface="Barlow Semi Condensed Medium"/>
              </a:defRPr>
            </a:lvl1pPr>
            <a:lvl2pPr lvl="1">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2pPr>
            <a:lvl3pPr lvl="2">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3pPr>
            <a:lvl4pPr lvl="3">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4pPr>
            <a:lvl5pPr lvl="4">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5pPr>
            <a:lvl6pPr lvl="5">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6pPr>
            <a:lvl7pPr lvl="6">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7pPr>
            <a:lvl8pPr lvl="7">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8pPr>
            <a:lvl9pPr lvl="8">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666666"/>
              </a:buClr>
              <a:buSzPts val="1800"/>
              <a:buFont typeface="Zilla Slab Light"/>
              <a:buChar char="●"/>
              <a:defRPr sz="1800">
                <a:solidFill>
                  <a:srgbClr val="666666"/>
                </a:solidFill>
                <a:latin typeface="Zilla Slab Light"/>
                <a:ea typeface="Zilla Slab Light"/>
                <a:cs typeface="Zilla Slab Light"/>
                <a:sym typeface="Zilla Slab Light"/>
              </a:defRPr>
            </a:lvl1pPr>
            <a:lvl2pPr marL="914400" lvl="1"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2pPr>
            <a:lvl3pPr marL="1371600" lvl="2"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3pPr>
            <a:lvl4pPr marL="1828800" lvl="3"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4pPr>
            <a:lvl5pPr marL="2286000" lvl="4"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5pPr>
            <a:lvl6pPr marL="2743200" lvl="5"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6pPr>
            <a:lvl7pPr marL="3200400" lvl="6"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7pPr>
            <a:lvl8pPr marL="3657600" lvl="7"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8pPr>
            <a:lvl9pPr marL="4114800" lvl="8" indent="-317500">
              <a:lnSpc>
                <a:spcPct val="115000"/>
              </a:lnSpc>
              <a:spcBef>
                <a:spcPts val="1600"/>
              </a:spcBef>
              <a:spcAft>
                <a:spcPts val="160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3319619482"/>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ctrTitle"/>
          </p:nvPr>
        </p:nvSpPr>
        <p:spPr>
          <a:xfrm>
            <a:off x="755576" y="915566"/>
            <a:ext cx="4248472" cy="1656184"/>
          </a:xfrm>
          <a:prstGeom prst="rect">
            <a:avLst/>
          </a:prstGeom>
        </p:spPr>
        <p:txBody>
          <a:bodyPr spcFirstLastPara="1" wrap="square" lIns="91425" tIns="91425" rIns="91425" bIns="91425" anchor="b" anchorCtr="0">
            <a:noAutofit/>
          </a:bodyPr>
          <a:lstStyle/>
          <a:p>
            <a:pPr lvl="0"/>
            <a:r>
              <a:rPr lang="en-US" dirty="0">
                <a:solidFill>
                  <a:schemeClr val="tx1">
                    <a:lumMod val="75000"/>
                    <a:lumOff val="25000"/>
                  </a:schemeClr>
                </a:solidFill>
              </a:rPr>
              <a:t>State symbols of Ukraine</a:t>
            </a:r>
            <a:endParaRPr dirty="0">
              <a:solidFill>
                <a:schemeClr val="tx1">
                  <a:lumMod val="75000"/>
                  <a:lumOff val="25000"/>
                </a:schemeClr>
              </a:solidFill>
            </a:endParaRPr>
          </a:p>
        </p:txBody>
      </p:sp>
      <p:sp>
        <p:nvSpPr>
          <p:cNvPr id="3" name="Google Shape;124;p24">
            <a:extLst>
              <a:ext uri="{FF2B5EF4-FFF2-40B4-BE49-F238E27FC236}">
                <a16:creationId xmlns:a16="http://schemas.microsoft.com/office/drawing/2014/main" id="{B8447DB4-1060-4269-B126-8556B00EB4D9}"/>
              </a:ext>
            </a:extLst>
          </p:cNvPr>
          <p:cNvSpPr/>
          <p:nvPr/>
        </p:nvSpPr>
        <p:spPr>
          <a:xfrm>
            <a:off x="5580112" y="3867894"/>
            <a:ext cx="3448868" cy="1146590"/>
          </a:xfrm>
          <a:prstGeom prst="rect">
            <a:avLst/>
          </a:prstGeom>
          <a:solidFill>
            <a:schemeClr val="tx2">
              <a:alpha val="86160"/>
            </a:schemeClr>
          </a:solidFill>
          <a:ln>
            <a:noFill/>
          </a:ln>
        </p:spPr>
        <p:txBody>
          <a:bodyPr spcFirstLastPara="1" wrap="square" lIns="91425" tIns="91425" rIns="91425" bIns="91425" anchor="ctr" anchorCtr="0">
            <a:noAutofit/>
          </a:bodyPr>
          <a:lstStyle/>
          <a:p>
            <a:pPr marL="0" lvl="0" indent="0">
              <a:buSzPts val="1100"/>
            </a:pPr>
            <a:r>
              <a:rPr lang="en-US" sz="1100" dirty="0">
                <a:solidFill>
                  <a:schemeClr val="tx1">
                    <a:lumMod val="75000"/>
                    <a:lumOff val="25000"/>
                  </a:schemeClr>
                </a:solidFill>
                <a:latin typeface="Zilla Slab Light" pitchFamily="2" charset="0"/>
                <a:ea typeface="Zilla Slab Light" pitchFamily="2" charset="0"/>
              </a:rPr>
              <a:t>The presentation was prepared by:</a:t>
            </a:r>
          </a:p>
          <a:p>
            <a:pPr marL="0" lvl="0" indent="0">
              <a:buSzPts val="1100"/>
            </a:pPr>
            <a:r>
              <a:rPr lang="en-US" sz="1100" b="1" dirty="0" err="1">
                <a:solidFill>
                  <a:schemeClr val="tx1">
                    <a:lumMod val="75000"/>
                    <a:lumOff val="25000"/>
                  </a:schemeClr>
                </a:solidFill>
                <a:latin typeface="Zilla Slab Light" pitchFamily="2" charset="0"/>
                <a:ea typeface="Zilla Slab Light" pitchFamily="2" charset="0"/>
              </a:rPr>
              <a:t>Saveliev</a:t>
            </a:r>
            <a:r>
              <a:rPr lang="en-US" sz="1100" b="1" dirty="0">
                <a:solidFill>
                  <a:schemeClr val="tx1">
                    <a:lumMod val="75000"/>
                    <a:lumOff val="25000"/>
                  </a:schemeClr>
                </a:solidFill>
                <a:latin typeface="Zilla Slab Light" pitchFamily="2" charset="0"/>
                <a:ea typeface="Zilla Slab Light" pitchFamily="2" charset="0"/>
              </a:rPr>
              <a:t> A. A.</a:t>
            </a:r>
            <a:r>
              <a:rPr lang="en-US" sz="1100" dirty="0">
                <a:solidFill>
                  <a:schemeClr val="tx1">
                    <a:lumMod val="75000"/>
                    <a:lumOff val="25000"/>
                  </a:schemeClr>
                </a:solidFill>
                <a:latin typeface="Zilla Slab Light" pitchFamily="2" charset="0"/>
                <a:ea typeface="Zilla Slab Light" pitchFamily="2" charset="0"/>
              </a:rPr>
              <a:t>, Dean of the </a:t>
            </a:r>
            <a:r>
              <a:rPr lang="en-US" sz="1100"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p>
          <a:p>
            <a:pPr marL="0" lvl="0" indent="0">
              <a:buSzPts val="1100"/>
            </a:pPr>
            <a:r>
              <a:rPr lang="en-US" sz="1100" b="1" dirty="0">
                <a:solidFill>
                  <a:schemeClr val="tx1">
                    <a:lumMod val="75000"/>
                    <a:lumOff val="25000"/>
                  </a:schemeClr>
                </a:solidFill>
                <a:latin typeface="Zilla Slab Light" pitchFamily="2" charset="0"/>
                <a:ea typeface="Zilla Slab Light" pitchFamily="2" charset="0"/>
              </a:rPr>
              <a:t>Kunitsyn M. V.</a:t>
            </a:r>
            <a:r>
              <a:rPr lang="en-US" sz="1100" dirty="0">
                <a:solidFill>
                  <a:schemeClr val="tx1">
                    <a:lumMod val="75000"/>
                    <a:lumOff val="25000"/>
                  </a:schemeClr>
                </a:solidFill>
                <a:latin typeface="Zilla Slab Light" pitchFamily="2" charset="0"/>
                <a:ea typeface="Zilla Slab Light" pitchFamily="2" charset="0"/>
              </a:rPr>
              <a:t>, Deputy Dean of the </a:t>
            </a:r>
            <a:r>
              <a:rPr lang="en-US" sz="1100"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endParaRPr lang="en-US" sz="1100" dirty="0">
              <a:solidFill>
                <a:schemeClr val="tx1">
                  <a:lumMod val="75000"/>
                  <a:lumOff val="25000"/>
                </a:schemeClr>
              </a:solidFill>
              <a:latin typeface="Zilla Slab Light" pitchFamily="2" charset="0"/>
              <a:ea typeface="Zilla Slab Ligh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701833-6575-43F9-A7F2-52D452727920}"/>
              </a:ext>
            </a:extLst>
          </p:cNvPr>
          <p:cNvSpPr>
            <a:spLocks noGrp="1"/>
          </p:cNvSpPr>
          <p:nvPr>
            <p:ph type="ctrTitle"/>
          </p:nvPr>
        </p:nvSpPr>
        <p:spPr/>
        <p:txBody>
          <a:bodyPr/>
          <a:lstStyle/>
          <a:p>
            <a:r>
              <a:rPr lang="en-US" dirty="0"/>
              <a:t>Flag Of Odessa</a:t>
            </a:r>
            <a:endParaRPr lang="ru-UA" dirty="0"/>
          </a:p>
        </p:txBody>
      </p:sp>
      <p:pic>
        <p:nvPicPr>
          <p:cNvPr id="4" name="Содержимое 3" descr="Flag_of_Odessa.svg.png">
            <a:extLst>
              <a:ext uri="{FF2B5EF4-FFF2-40B4-BE49-F238E27FC236}">
                <a16:creationId xmlns:a16="http://schemas.microsoft.com/office/drawing/2014/main" id="{30D5AB6D-4B97-4E0E-AA1B-93FCD0694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20189" y="1707654"/>
            <a:ext cx="3585960" cy="2388685"/>
          </a:xfrm>
          <a:prstGeom prst="rect">
            <a:avLst/>
          </a:prstGeom>
        </p:spPr>
      </p:pic>
      <p:sp>
        <p:nvSpPr>
          <p:cNvPr id="5" name="Google Shape;173;p20">
            <a:extLst>
              <a:ext uri="{FF2B5EF4-FFF2-40B4-BE49-F238E27FC236}">
                <a16:creationId xmlns:a16="http://schemas.microsoft.com/office/drawing/2014/main" id="{1800DE50-0191-42F5-B2BB-20D5961DF80A}"/>
              </a:ext>
            </a:extLst>
          </p:cNvPr>
          <p:cNvSpPr txBox="1">
            <a:spLocks/>
          </p:cNvSpPr>
          <p:nvPr/>
        </p:nvSpPr>
        <p:spPr>
          <a:xfrm>
            <a:off x="5148064" y="2085656"/>
            <a:ext cx="3672408" cy="16326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flag of Odessa consists of stripes of red, white, and yellow colors. Red color – courage and heroism of Odessa residents, white – purity of their soul, yellow – wealth and prosperity of Odessa. So, Odessa is a European city with the spirit of freedom, equality, and brotherhood.</a:t>
            </a:r>
            <a:endParaRPr lang="ru-RU" dirty="0">
              <a:solidFill>
                <a:schemeClr val="tx1">
                  <a:lumMod val="75000"/>
                  <a:lumOff val="25000"/>
                </a:schemeClr>
              </a:solidFill>
            </a:endParaRPr>
          </a:p>
        </p:txBody>
      </p:sp>
    </p:spTree>
    <p:extLst>
      <p:ext uri="{BB962C8B-B14F-4D97-AF65-F5344CB8AC3E}">
        <p14:creationId xmlns:p14="http://schemas.microsoft.com/office/powerpoint/2010/main" val="236357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5000CB-445C-420A-A30A-B38AD6F1D1F2}"/>
              </a:ext>
            </a:extLst>
          </p:cNvPr>
          <p:cNvSpPr>
            <a:spLocks noGrp="1"/>
          </p:cNvSpPr>
          <p:nvPr>
            <p:ph type="ctrTitle"/>
          </p:nvPr>
        </p:nvSpPr>
        <p:spPr>
          <a:xfrm>
            <a:off x="5508104" y="551025"/>
            <a:ext cx="3169621" cy="706800"/>
          </a:xfrm>
        </p:spPr>
        <p:txBody>
          <a:bodyPr/>
          <a:lstStyle/>
          <a:p>
            <a:r>
              <a:rPr lang="en-US" dirty="0"/>
              <a:t>National anthem</a:t>
            </a:r>
            <a:endParaRPr lang="ru-UA" dirty="0"/>
          </a:p>
        </p:txBody>
      </p:sp>
      <p:sp>
        <p:nvSpPr>
          <p:cNvPr id="4" name="Google Shape;173;p20">
            <a:extLst>
              <a:ext uri="{FF2B5EF4-FFF2-40B4-BE49-F238E27FC236}">
                <a16:creationId xmlns:a16="http://schemas.microsoft.com/office/drawing/2014/main" id="{C0E0D892-7C33-4909-B34A-EB036EBEBDEA}"/>
              </a:ext>
            </a:extLst>
          </p:cNvPr>
          <p:cNvSpPr txBox="1">
            <a:spLocks/>
          </p:cNvSpPr>
          <p:nvPr/>
        </p:nvSpPr>
        <p:spPr>
          <a:xfrm>
            <a:off x="539552" y="1275606"/>
            <a:ext cx="3672408" cy="1296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Odessa also has its national anthem. The song "by the Black Sea" was written in 1951 by poet </a:t>
            </a:r>
            <a:r>
              <a:rPr lang="en-US" dirty="0" err="1">
                <a:solidFill>
                  <a:schemeClr val="tx1">
                    <a:lumMod val="75000"/>
                    <a:lumOff val="25000"/>
                  </a:schemeClr>
                </a:solidFill>
              </a:rPr>
              <a:t>Semyon</a:t>
            </a:r>
            <a:r>
              <a:rPr lang="en-US" dirty="0">
                <a:solidFill>
                  <a:schemeClr val="tx1">
                    <a:lumMod val="75000"/>
                    <a:lumOff val="25000"/>
                  </a:schemeClr>
                </a:solidFill>
              </a:rPr>
              <a:t> </a:t>
            </a:r>
            <a:r>
              <a:rPr lang="en-US" dirty="0" err="1">
                <a:solidFill>
                  <a:schemeClr val="tx1">
                    <a:lumMod val="75000"/>
                    <a:lumOff val="25000"/>
                  </a:schemeClr>
                </a:solidFill>
              </a:rPr>
              <a:t>Kirsanov</a:t>
            </a:r>
            <a:r>
              <a:rPr lang="en-US" dirty="0">
                <a:solidFill>
                  <a:schemeClr val="tx1">
                    <a:lumMod val="75000"/>
                    <a:lumOff val="25000"/>
                  </a:schemeClr>
                </a:solidFill>
              </a:rPr>
              <a:t> and composer Modest </a:t>
            </a:r>
            <a:r>
              <a:rPr lang="en-US" dirty="0" err="1">
                <a:solidFill>
                  <a:schemeClr val="tx1">
                    <a:lumMod val="75000"/>
                    <a:lumOff val="25000"/>
                  </a:schemeClr>
                </a:solidFill>
              </a:rPr>
              <a:t>Tabachnikov</a:t>
            </a:r>
            <a:r>
              <a:rPr lang="en-US" dirty="0">
                <a:solidFill>
                  <a:schemeClr val="tx1">
                    <a:lumMod val="75000"/>
                    <a:lumOff val="25000"/>
                  </a:schemeClr>
                </a:solidFill>
              </a:rPr>
              <a:t>. The first performer of this song-anthem was Leonid </a:t>
            </a:r>
            <a:r>
              <a:rPr lang="en-US" dirty="0" err="1">
                <a:solidFill>
                  <a:schemeClr val="tx1">
                    <a:lumMod val="75000"/>
                    <a:lumOff val="25000"/>
                  </a:schemeClr>
                </a:solidFill>
              </a:rPr>
              <a:t>Utesov</a:t>
            </a:r>
            <a:r>
              <a:rPr lang="en-US" dirty="0">
                <a:solidFill>
                  <a:schemeClr val="tx1">
                    <a:lumMod val="75000"/>
                    <a:lumOff val="25000"/>
                  </a:schemeClr>
                </a:solidFill>
              </a:rPr>
              <a:t>.</a:t>
            </a:r>
          </a:p>
        </p:txBody>
      </p:sp>
      <p:sp>
        <p:nvSpPr>
          <p:cNvPr id="5" name="Google Shape;173;p20">
            <a:extLst>
              <a:ext uri="{FF2B5EF4-FFF2-40B4-BE49-F238E27FC236}">
                <a16:creationId xmlns:a16="http://schemas.microsoft.com/office/drawing/2014/main" id="{30772987-220C-476D-A247-D1C4C75D1874}"/>
              </a:ext>
            </a:extLst>
          </p:cNvPr>
          <p:cNvSpPr txBox="1">
            <a:spLocks/>
          </p:cNvSpPr>
          <p:nvPr/>
        </p:nvSpPr>
        <p:spPr>
          <a:xfrm>
            <a:off x="546085" y="2626813"/>
            <a:ext cx="3672408" cy="7200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Odesa national anthem-song" by the Black Sea“</a:t>
            </a:r>
          </a:p>
          <a:p>
            <a:pPr marL="0" indent="0" algn="l"/>
            <a:r>
              <a:rPr lang="en-US" dirty="0">
                <a:solidFill>
                  <a:schemeClr val="tx1">
                    <a:lumMod val="75000"/>
                    <a:lumOff val="25000"/>
                  </a:schemeClr>
                </a:solidFill>
              </a:rPr>
              <a:t>https://www.youtube.com/watch?v=iIzjCEB0Nu8</a:t>
            </a:r>
            <a:endParaRPr lang="ru-RU" dirty="0">
              <a:solidFill>
                <a:schemeClr val="tx1">
                  <a:lumMod val="75000"/>
                  <a:lumOff val="25000"/>
                </a:schemeClr>
              </a:solidFill>
            </a:endParaRPr>
          </a:p>
        </p:txBody>
      </p:sp>
      <p:pic>
        <p:nvPicPr>
          <p:cNvPr id="7" name="Рисунок 6">
            <a:extLst>
              <a:ext uri="{FF2B5EF4-FFF2-40B4-BE49-F238E27FC236}">
                <a16:creationId xmlns:a16="http://schemas.microsoft.com/office/drawing/2014/main" id="{C1DBC6CF-5F16-45BB-95BE-3AA512CA4B9B}"/>
              </a:ext>
            </a:extLst>
          </p:cNvPr>
          <p:cNvPicPr>
            <a:picLocks noChangeAspect="1"/>
          </p:cNvPicPr>
          <p:nvPr/>
        </p:nvPicPr>
        <p:blipFill>
          <a:blip r:embed="rId2"/>
          <a:stretch>
            <a:fillRect/>
          </a:stretch>
        </p:blipFill>
        <p:spPr>
          <a:xfrm>
            <a:off x="1547664" y="3346893"/>
            <a:ext cx="1444600" cy="1444600"/>
          </a:xfrm>
          <a:prstGeom prst="rect">
            <a:avLst/>
          </a:prstGeom>
        </p:spPr>
      </p:pic>
      <p:pic>
        <p:nvPicPr>
          <p:cNvPr id="8" name="Рисунок 4" descr="Пам’ятник_Л.Утьосову_в_Одесі.JPG">
            <a:extLst>
              <a:ext uri="{FF2B5EF4-FFF2-40B4-BE49-F238E27FC236}">
                <a16:creationId xmlns:a16="http://schemas.microsoft.com/office/drawing/2014/main" id="{F71167A6-0A42-41B5-86DA-8C1ED0113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495863"/>
            <a:ext cx="2304256" cy="29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73;p20">
            <a:extLst>
              <a:ext uri="{FF2B5EF4-FFF2-40B4-BE49-F238E27FC236}">
                <a16:creationId xmlns:a16="http://schemas.microsoft.com/office/drawing/2014/main" id="{CAACD635-5101-4BE4-979E-BC86A32606EC}"/>
              </a:ext>
            </a:extLst>
          </p:cNvPr>
          <p:cNvSpPr txBox="1">
            <a:spLocks/>
          </p:cNvSpPr>
          <p:nvPr/>
        </p:nvSpPr>
        <p:spPr>
          <a:xfrm>
            <a:off x="4680012" y="4321363"/>
            <a:ext cx="3672408" cy="7200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r>
              <a:rPr lang="en-US" dirty="0"/>
              <a:t>Leonid </a:t>
            </a:r>
            <a:r>
              <a:rPr lang="en-US" dirty="0" err="1"/>
              <a:t>Utesov</a:t>
            </a:r>
            <a:r>
              <a:rPr lang="en-US" dirty="0"/>
              <a:t> (1895-1982).</a:t>
            </a:r>
          </a:p>
          <a:p>
            <a:pPr marL="0" indent="0"/>
            <a:r>
              <a:rPr lang="en-US" dirty="0"/>
              <a:t>Monument to L. </a:t>
            </a:r>
            <a:r>
              <a:rPr lang="en-US" dirty="0" err="1"/>
              <a:t>Utesov</a:t>
            </a:r>
            <a:r>
              <a:rPr lang="en-US" dirty="0"/>
              <a:t> in the city garden, Odesa</a:t>
            </a:r>
            <a:endParaRPr lang="ru-RU" dirty="0"/>
          </a:p>
        </p:txBody>
      </p:sp>
    </p:spTree>
    <p:extLst>
      <p:ext uri="{BB962C8B-B14F-4D97-AF65-F5344CB8AC3E}">
        <p14:creationId xmlns:p14="http://schemas.microsoft.com/office/powerpoint/2010/main" val="3862142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63F2F-C46A-4ECD-94C2-21036149AEB1}"/>
              </a:ext>
            </a:extLst>
          </p:cNvPr>
          <p:cNvSpPr>
            <a:spLocks noGrp="1"/>
          </p:cNvSpPr>
          <p:nvPr>
            <p:ph type="ctrTitle"/>
          </p:nvPr>
        </p:nvSpPr>
        <p:spPr/>
        <p:txBody>
          <a:bodyPr/>
          <a:lstStyle/>
          <a:p>
            <a:r>
              <a:rPr lang="en-US" dirty="0"/>
              <a:t>Odesa is a city on the Black Sea coast</a:t>
            </a:r>
            <a:endParaRPr lang="ru-UA" dirty="0"/>
          </a:p>
        </p:txBody>
      </p:sp>
      <p:pic>
        <p:nvPicPr>
          <p:cNvPr id="5" name="Рисунок 4">
            <a:extLst>
              <a:ext uri="{FF2B5EF4-FFF2-40B4-BE49-F238E27FC236}">
                <a16:creationId xmlns:a16="http://schemas.microsoft.com/office/drawing/2014/main" id="{3B282BAE-152D-4629-87BA-14487C4C183D}"/>
              </a:ext>
            </a:extLst>
          </p:cNvPr>
          <p:cNvPicPr>
            <a:picLocks noChangeAspect="1"/>
          </p:cNvPicPr>
          <p:nvPr/>
        </p:nvPicPr>
        <p:blipFill>
          <a:blip r:embed="rId2"/>
          <a:stretch>
            <a:fillRect/>
          </a:stretch>
        </p:blipFill>
        <p:spPr>
          <a:xfrm>
            <a:off x="1763688" y="1347614"/>
            <a:ext cx="6364199" cy="3579862"/>
          </a:xfrm>
          <a:prstGeom prst="rect">
            <a:avLst/>
          </a:prstGeom>
        </p:spPr>
      </p:pic>
    </p:spTree>
    <p:extLst>
      <p:ext uri="{BB962C8B-B14F-4D97-AF65-F5344CB8AC3E}">
        <p14:creationId xmlns:p14="http://schemas.microsoft.com/office/powerpoint/2010/main" val="257066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85"/>
        <p:cNvGrpSpPr/>
        <p:nvPr/>
      </p:nvGrpSpPr>
      <p:grpSpPr>
        <a:xfrm>
          <a:off x="0" y="0"/>
          <a:ext cx="0" cy="0"/>
          <a:chOff x="0" y="0"/>
          <a:chExt cx="0" cy="0"/>
        </a:xfrm>
      </p:grpSpPr>
      <p:grpSp>
        <p:nvGrpSpPr>
          <p:cNvPr id="7" name="Группа 6">
            <a:extLst>
              <a:ext uri="{FF2B5EF4-FFF2-40B4-BE49-F238E27FC236}">
                <a16:creationId xmlns:a16="http://schemas.microsoft.com/office/drawing/2014/main" id="{CCCBB5FE-C953-4B50-9F7B-241846F236CF}"/>
              </a:ext>
            </a:extLst>
          </p:cNvPr>
          <p:cNvGrpSpPr/>
          <p:nvPr/>
        </p:nvGrpSpPr>
        <p:grpSpPr>
          <a:xfrm>
            <a:off x="611560" y="1419622"/>
            <a:ext cx="3542680" cy="3294650"/>
            <a:chOff x="9828584" y="4077483"/>
            <a:chExt cx="3542680" cy="3294650"/>
          </a:xfrm>
        </p:grpSpPr>
        <p:sp>
          <p:nvSpPr>
            <p:cNvPr id="15" name="Google Shape;574;p49">
              <a:extLst>
                <a:ext uri="{FF2B5EF4-FFF2-40B4-BE49-F238E27FC236}">
                  <a16:creationId xmlns:a16="http://schemas.microsoft.com/office/drawing/2014/main" id="{1A0FED52-D6BE-46DF-83F8-939A6EF9CC80}"/>
                </a:ext>
              </a:extLst>
            </p:cNvPr>
            <p:cNvSpPr txBox="1">
              <a:spLocks/>
            </p:cNvSpPr>
            <p:nvPr/>
          </p:nvSpPr>
          <p:spPr>
            <a:xfrm>
              <a:off x="9828584" y="4444447"/>
              <a:ext cx="3542680" cy="2927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Does anyone have any questions?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Follow Us on Social Media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endParaRP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dec.ipig@opu.ua</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opu.ua</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fspirki.opu.ua</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facebook.com/IPIG.ONPU</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Project manager: lebedmy@gmail.com</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endParaRP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The presentation was prepared by:</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1" i="0" u="none" strike="noStrike" kern="0" cap="none" spc="0" normalizeH="0" baseline="0" noProof="0" dirty="0" err="1">
                  <a:ln>
                    <a:noFill/>
                  </a:ln>
                  <a:solidFill>
                    <a:srgbClr val="000000">
                      <a:lumMod val="75000"/>
                      <a:lumOff val="25000"/>
                    </a:srgbClr>
                  </a:solidFill>
                  <a:effectLst/>
                  <a:uLnTx/>
                  <a:uFillTx/>
                  <a:latin typeface="Zilla Slab Light" pitchFamily="2" charset="0"/>
                  <a:ea typeface="Zilla Slab Light" pitchFamily="2" charset="0"/>
                  <a:sym typeface="Zilla Slab Light"/>
                </a:rPr>
                <a:t>Saveliev</a:t>
              </a:r>
              <a:r>
                <a:rPr kumimoji="0" lang="en-US" sz="1200" b="1"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 A. A.</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 Dean of the </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cs typeface="Catamaran Thin" panose="020B0604020202020204" charset="0"/>
                  <a:sym typeface="Zilla Slab Light"/>
                </a:rPr>
                <a:t>Educational Institute of Foreign Citizens Training</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1"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Kunitsyn M. V.</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 Deputy Dean of the </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cs typeface="Catamaran Thin" panose="020B0604020202020204" charset="0"/>
                  <a:sym typeface="Zilla Slab Light"/>
                </a:rPr>
                <a:t>Educational Institute of Foreign Citizens Training</a:t>
              </a: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endParaRPr>
            </a:p>
          </p:txBody>
        </p:sp>
        <p:sp>
          <p:nvSpPr>
            <p:cNvPr id="16" name="Google Shape;575;p49">
              <a:extLst>
                <a:ext uri="{FF2B5EF4-FFF2-40B4-BE49-F238E27FC236}">
                  <a16:creationId xmlns:a16="http://schemas.microsoft.com/office/drawing/2014/main" id="{083043D8-8C80-42EA-993B-F86427AA7AB0}"/>
                </a:ext>
              </a:extLst>
            </p:cNvPr>
            <p:cNvSpPr txBox="1">
              <a:spLocks/>
            </p:cNvSpPr>
            <p:nvPr/>
          </p:nvSpPr>
          <p:spPr>
            <a:xfrm>
              <a:off x="9828584" y="4077483"/>
              <a:ext cx="2607300" cy="4677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6666"/>
                </a:buClr>
                <a:buSzPts val="3600"/>
                <a:buFont typeface="Barlow Semi Condensed Medium"/>
                <a:buNone/>
                <a:defRPr sz="3600" b="0" i="0" u="none" strike="noStrike" cap="none">
                  <a:solidFill>
                    <a:srgbClr val="666666"/>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9pPr>
            </a:lstStyle>
            <a:p>
              <a:pPr marL="0" marR="0" lvl="0" indent="0" algn="l" defTabSz="914400" rtl="0" eaLnBrk="1" fontAlgn="auto" latinLnBrk="0" hangingPunct="1">
                <a:lnSpc>
                  <a:spcPct val="100000"/>
                </a:lnSpc>
                <a:spcBef>
                  <a:spcPts val="0"/>
                </a:spcBef>
                <a:spcAft>
                  <a:spcPts val="0"/>
                </a:spcAft>
                <a:buClr>
                  <a:srgbClr val="666666"/>
                </a:buClr>
                <a:buSzPts val="3600"/>
                <a:buFont typeface="Barlow Semi Condensed Medium"/>
                <a:buNone/>
                <a:tabLst/>
                <a:defRPr/>
              </a:pPr>
              <a:r>
                <a:rPr kumimoji="0" lang="en-US" sz="3000" b="0" i="0" u="none" strike="noStrike" kern="0" cap="none" spc="0" normalizeH="0" baseline="0" noProof="0" dirty="0">
                  <a:ln>
                    <a:noFill/>
                  </a:ln>
                  <a:solidFill>
                    <a:srgbClr val="000000">
                      <a:lumMod val="75000"/>
                      <a:lumOff val="25000"/>
                    </a:srgbClr>
                  </a:solidFill>
                  <a:effectLst/>
                  <a:uLnTx/>
                  <a:uFillTx/>
                  <a:latin typeface="Barlow Semi Condensed Medium"/>
                  <a:sym typeface="Barlow Semi Condensed Medium"/>
                </a:rPr>
                <a:t>THANKS</a:t>
              </a:r>
            </a:p>
          </p:txBody>
        </p:sp>
      </p:grpSp>
      <p:grpSp>
        <p:nvGrpSpPr>
          <p:cNvPr id="20" name="Группа 19">
            <a:extLst>
              <a:ext uri="{FF2B5EF4-FFF2-40B4-BE49-F238E27FC236}">
                <a16:creationId xmlns:a16="http://schemas.microsoft.com/office/drawing/2014/main" id="{69B6327B-BD6E-489F-AA80-FE7098FD607B}"/>
              </a:ext>
            </a:extLst>
          </p:cNvPr>
          <p:cNvGrpSpPr/>
          <p:nvPr/>
        </p:nvGrpSpPr>
        <p:grpSpPr>
          <a:xfrm>
            <a:off x="755576" y="4728336"/>
            <a:ext cx="1250201" cy="295690"/>
            <a:chOff x="1730542" y="120115"/>
            <a:chExt cx="2869598" cy="678700"/>
          </a:xfrm>
        </p:grpSpPr>
        <p:pic>
          <p:nvPicPr>
            <p:cNvPr id="21" name="Рисунок 20">
              <a:extLst>
                <a:ext uri="{FF2B5EF4-FFF2-40B4-BE49-F238E27FC236}">
                  <a16:creationId xmlns:a16="http://schemas.microsoft.com/office/drawing/2014/main" id="{7320FC81-241A-4982-8F51-6D956DDC1B55}"/>
                </a:ext>
              </a:extLst>
            </p:cNvPr>
            <p:cNvPicPr>
              <a:picLocks noChangeAspect="1"/>
            </p:cNvPicPr>
            <p:nvPr/>
          </p:nvPicPr>
          <p:blipFill>
            <a:blip r:embed="rId4"/>
            <a:stretch>
              <a:fillRect/>
            </a:stretch>
          </p:blipFill>
          <p:spPr>
            <a:xfrm>
              <a:off x="2521618" y="126409"/>
              <a:ext cx="666112" cy="666112"/>
            </a:xfrm>
            <a:prstGeom prst="rect">
              <a:avLst/>
            </a:prstGeom>
          </p:spPr>
        </p:pic>
        <p:pic>
          <p:nvPicPr>
            <p:cNvPr id="22" name="Рисунок 21">
              <a:extLst>
                <a:ext uri="{FF2B5EF4-FFF2-40B4-BE49-F238E27FC236}">
                  <a16:creationId xmlns:a16="http://schemas.microsoft.com/office/drawing/2014/main" id="{AFB397E0-C5BA-4F4E-A7E8-036D05373A99}"/>
                </a:ext>
              </a:extLst>
            </p:cNvPr>
            <p:cNvPicPr>
              <a:picLocks noChangeAspect="1"/>
            </p:cNvPicPr>
            <p:nvPr/>
          </p:nvPicPr>
          <p:blipFill>
            <a:blip r:embed="rId5"/>
            <a:stretch>
              <a:fillRect/>
            </a:stretch>
          </p:blipFill>
          <p:spPr>
            <a:xfrm>
              <a:off x="3312694" y="120115"/>
              <a:ext cx="565209" cy="678700"/>
            </a:xfrm>
            <a:prstGeom prst="rect">
              <a:avLst/>
            </a:prstGeom>
          </p:spPr>
        </p:pic>
        <p:pic>
          <p:nvPicPr>
            <p:cNvPr id="23" name="Рисунок 22">
              <a:extLst>
                <a:ext uri="{FF2B5EF4-FFF2-40B4-BE49-F238E27FC236}">
                  <a16:creationId xmlns:a16="http://schemas.microsoft.com/office/drawing/2014/main" id="{ECE7F715-374B-4A2C-A816-9FD0859C2652}"/>
                </a:ext>
              </a:extLst>
            </p:cNvPr>
            <p:cNvPicPr>
              <a:picLocks noChangeAspect="1"/>
            </p:cNvPicPr>
            <p:nvPr/>
          </p:nvPicPr>
          <p:blipFill>
            <a:blip r:embed="rId6"/>
            <a:stretch>
              <a:fillRect/>
            </a:stretch>
          </p:blipFill>
          <p:spPr>
            <a:xfrm>
              <a:off x="4002867" y="126409"/>
              <a:ext cx="597273" cy="666112"/>
            </a:xfrm>
            <a:prstGeom prst="rect">
              <a:avLst/>
            </a:prstGeom>
          </p:spPr>
        </p:pic>
        <p:pic>
          <p:nvPicPr>
            <p:cNvPr id="24" name="Рисунок 23">
              <a:extLst>
                <a:ext uri="{FF2B5EF4-FFF2-40B4-BE49-F238E27FC236}">
                  <a16:creationId xmlns:a16="http://schemas.microsoft.com/office/drawing/2014/main" id="{1562D5DB-E587-411D-B393-266D70BAE208}"/>
                </a:ext>
              </a:extLst>
            </p:cNvPr>
            <p:cNvPicPr>
              <a:picLocks noChangeAspect="1"/>
            </p:cNvPicPr>
            <p:nvPr/>
          </p:nvPicPr>
          <p:blipFill>
            <a:blip r:embed="rId7"/>
            <a:stretch>
              <a:fillRect/>
            </a:stretch>
          </p:blipFill>
          <p:spPr>
            <a:xfrm>
              <a:off x="1730542" y="126409"/>
              <a:ext cx="666112" cy="666112"/>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3130005" cy="2052600"/>
          </a:xfrm>
        </p:spPr>
        <p:txBody>
          <a:bodyPr/>
          <a:lstStyle/>
          <a:p>
            <a:r>
              <a:rPr lang="en-US" dirty="0">
                <a:solidFill>
                  <a:schemeClr val="tx1">
                    <a:lumMod val="75000"/>
                    <a:lumOff val="25000"/>
                  </a:schemeClr>
                </a:solidFill>
              </a:rPr>
              <a:t>State symbols of Ukraine</a:t>
            </a:r>
            <a:endParaRPr lang="ru-RU" dirty="0">
              <a:solidFill>
                <a:schemeClr val="tx1">
                  <a:lumMod val="75000"/>
                  <a:lumOff val="25000"/>
                </a:schemeClr>
              </a:solidFill>
            </a:endParaRPr>
          </a:p>
        </p:txBody>
      </p:sp>
    </p:spTree>
    <p:extLst>
      <p:ext uri="{BB962C8B-B14F-4D97-AF65-F5344CB8AC3E}">
        <p14:creationId xmlns:p14="http://schemas.microsoft.com/office/powerpoint/2010/main" val="126722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50708-634E-4FC4-9687-E3C6DAB47B29}"/>
              </a:ext>
            </a:extLst>
          </p:cNvPr>
          <p:cNvSpPr>
            <a:spLocks noGrp="1"/>
          </p:cNvSpPr>
          <p:nvPr>
            <p:ph type="ctrTitle"/>
          </p:nvPr>
        </p:nvSpPr>
        <p:spPr>
          <a:xfrm>
            <a:off x="611560" y="339502"/>
            <a:ext cx="4132500" cy="516098"/>
          </a:xfrm>
        </p:spPr>
        <p:txBody>
          <a:bodyPr/>
          <a:lstStyle/>
          <a:p>
            <a:r>
              <a:rPr lang="en-US" dirty="0">
                <a:solidFill>
                  <a:schemeClr val="tx1">
                    <a:lumMod val="75000"/>
                    <a:lumOff val="25000"/>
                  </a:schemeClr>
                </a:solidFill>
              </a:rPr>
              <a:t>State symbols of Ukraine</a:t>
            </a:r>
            <a:endParaRPr lang="ru-UA" dirty="0"/>
          </a:p>
        </p:txBody>
      </p:sp>
      <p:sp>
        <p:nvSpPr>
          <p:cNvPr id="4" name="Google Shape;173;p20">
            <a:extLst>
              <a:ext uri="{FF2B5EF4-FFF2-40B4-BE49-F238E27FC236}">
                <a16:creationId xmlns:a16="http://schemas.microsoft.com/office/drawing/2014/main" id="{12FB8F2D-D4F2-4E92-8A02-04DCA7C573DF}"/>
              </a:ext>
            </a:extLst>
          </p:cNvPr>
          <p:cNvSpPr txBox="1">
            <a:spLocks/>
          </p:cNvSpPr>
          <p:nvPr/>
        </p:nvSpPr>
        <p:spPr>
          <a:xfrm>
            <a:off x="1403648" y="987574"/>
            <a:ext cx="7344816" cy="10926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Each country has state symbols. Ukraine also has its state symbols. The state symbols of Ukraine are the coat of arms, flag, and anthem.</a:t>
            </a:r>
          </a:p>
          <a:p>
            <a:pPr marL="228600" indent="-228600" algn="l">
              <a:buFont typeface="+mj-lt"/>
              <a:buAutoNum type="arabicPeriod"/>
            </a:pPr>
            <a:r>
              <a:rPr lang="en-US" dirty="0">
                <a:solidFill>
                  <a:schemeClr val="tx1">
                    <a:lumMod val="75000"/>
                    <a:lumOff val="25000"/>
                  </a:schemeClr>
                </a:solidFill>
              </a:rPr>
              <a:t>A hymn (from the Greek hymns) is a solemn song that glorifies the state.</a:t>
            </a:r>
          </a:p>
          <a:p>
            <a:pPr marL="228600" indent="-228600" algn="l">
              <a:buFont typeface="+mj-lt"/>
              <a:buAutoNum type="arabicPeriod"/>
            </a:pPr>
            <a:r>
              <a:rPr lang="en-US" dirty="0">
                <a:solidFill>
                  <a:schemeClr val="tx1">
                    <a:lumMod val="75000"/>
                    <a:lumOff val="25000"/>
                  </a:schemeClr>
                </a:solidFill>
              </a:rPr>
              <a:t>The coat of arms (emblem) is the official emblem of the state.</a:t>
            </a:r>
          </a:p>
          <a:p>
            <a:pPr marL="228600" indent="-228600" algn="l">
              <a:buFont typeface="+mj-lt"/>
              <a:buAutoNum type="arabicPeriod"/>
            </a:pPr>
            <a:r>
              <a:rPr lang="en-US" dirty="0">
                <a:solidFill>
                  <a:schemeClr val="tx1">
                    <a:lumMod val="75000"/>
                    <a:lumOff val="25000"/>
                  </a:schemeClr>
                </a:solidFill>
              </a:rPr>
              <a:t>Flag - a panel of the correct shape of a particular color (or colors) and symbolism.</a:t>
            </a:r>
            <a:endParaRPr lang="ru-RU" dirty="0">
              <a:solidFill>
                <a:schemeClr val="tx1">
                  <a:lumMod val="75000"/>
                  <a:lumOff val="25000"/>
                </a:schemeClr>
              </a:solidFill>
            </a:endParaRPr>
          </a:p>
        </p:txBody>
      </p:sp>
      <p:pic>
        <p:nvPicPr>
          <p:cNvPr id="5" name="Содержимое 5" descr="независ.jpg">
            <a:extLst>
              <a:ext uri="{FF2B5EF4-FFF2-40B4-BE49-F238E27FC236}">
                <a16:creationId xmlns:a16="http://schemas.microsoft.com/office/drawing/2014/main" id="{B7CBAAF9-0C39-4AAC-8534-797F513F9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23789" y="2659393"/>
            <a:ext cx="6696422" cy="2461790"/>
          </a:xfrm>
          <a:prstGeom prst="rect">
            <a:avLst/>
          </a:prstGeom>
        </p:spPr>
      </p:pic>
      <p:sp>
        <p:nvSpPr>
          <p:cNvPr id="6" name="Google Shape;173;p20">
            <a:extLst>
              <a:ext uri="{FF2B5EF4-FFF2-40B4-BE49-F238E27FC236}">
                <a16:creationId xmlns:a16="http://schemas.microsoft.com/office/drawing/2014/main" id="{84B189F9-3A26-4FEB-9A8B-40B805FA26BD}"/>
              </a:ext>
            </a:extLst>
          </p:cNvPr>
          <p:cNvSpPr txBox="1">
            <a:spLocks/>
          </p:cNvSpPr>
          <p:nvPr/>
        </p:nvSpPr>
        <p:spPr>
          <a:xfrm>
            <a:off x="1331640" y="2154876"/>
            <a:ext cx="7560840" cy="6584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state symbols of Ukraine are enshrined in the Constitution of Ukraine. Article 20." the state symbols of Ukraine are the national flag of Ukraine, the State coat of arms of Ukraine and the National Anthem of Ukraine."</a:t>
            </a:r>
            <a:endParaRPr lang="ru-RU" dirty="0">
              <a:solidFill>
                <a:schemeClr val="tx1">
                  <a:lumMod val="75000"/>
                  <a:lumOff val="25000"/>
                </a:schemeClr>
              </a:solidFill>
            </a:endParaRPr>
          </a:p>
        </p:txBody>
      </p:sp>
    </p:spTree>
    <p:extLst>
      <p:ext uri="{BB962C8B-B14F-4D97-AF65-F5344CB8AC3E}">
        <p14:creationId xmlns:p14="http://schemas.microsoft.com/office/powerpoint/2010/main" val="305542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CC4E93-30B0-457C-B95F-5626CB8C1B90}"/>
              </a:ext>
            </a:extLst>
          </p:cNvPr>
          <p:cNvSpPr>
            <a:spLocks noGrp="1"/>
          </p:cNvSpPr>
          <p:nvPr>
            <p:ph type="ctrTitle"/>
          </p:nvPr>
        </p:nvSpPr>
        <p:spPr>
          <a:xfrm>
            <a:off x="4716016" y="594754"/>
            <a:ext cx="3960440" cy="486275"/>
          </a:xfrm>
        </p:spPr>
        <p:txBody>
          <a:bodyPr/>
          <a:lstStyle/>
          <a:p>
            <a:r>
              <a:rPr lang="en-US" dirty="0"/>
              <a:t>The coat of arms (emblem) of Ukraine</a:t>
            </a:r>
            <a:endParaRPr lang="ru-UA" dirty="0"/>
          </a:p>
        </p:txBody>
      </p:sp>
      <p:sp>
        <p:nvSpPr>
          <p:cNvPr id="5" name="Google Shape;173;p20">
            <a:extLst>
              <a:ext uri="{FF2B5EF4-FFF2-40B4-BE49-F238E27FC236}">
                <a16:creationId xmlns:a16="http://schemas.microsoft.com/office/drawing/2014/main" id="{5EBE89FE-B0AB-4566-9A39-BB105E3C402D}"/>
              </a:ext>
            </a:extLst>
          </p:cNvPr>
          <p:cNvSpPr txBox="1">
            <a:spLocks/>
          </p:cNvSpPr>
          <p:nvPr/>
        </p:nvSpPr>
        <p:spPr>
          <a:xfrm>
            <a:off x="524948" y="2139702"/>
            <a:ext cx="3600400" cy="12241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coat of arms (emblem) of Ukraine is a golden trident on a blue background. Scientific historians believe that the Trident symbolizes the trinity of the world – the unity of earth, water, and air.</a:t>
            </a:r>
            <a:endParaRPr lang="ru-RU" dirty="0">
              <a:solidFill>
                <a:schemeClr val="tx1">
                  <a:lumMod val="75000"/>
                  <a:lumOff val="25000"/>
                </a:schemeClr>
              </a:solidFill>
            </a:endParaRPr>
          </a:p>
        </p:txBody>
      </p:sp>
      <p:pic>
        <p:nvPicPr>
          <p:cNvPr id="6" name="Рисунок 3" descr="Lesser_Coat_of_Arms_of_Ukraine.svg.png">
            <a:extLst>
              <a:ext uri="{FF2B5EF4-FFF2-40B4-BE49-F238E27FC236}">
                <a16:creationId xmlns:a16="http://schemas.microsoft.com/office/drawing/2014/main" id="{6504B6ED-9783-4058-9767-7C95D3732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79662"/>
            <a:ext cx="2071688"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23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50708-634E-4FC4-9687-E3C6DAB47B29}"/>
              </a:ext>
            </a:extLst>
          </p:cNvPr>
          <p:cNvSpPr>
            <a:spLocks noGrp="1"/>
          </p:cNvSpPr>
          <p:nvPr>
            <p:ph type="ctrTitle"/>
          </p:nvPr>
        </p:nvSpPr>
        <p:spPr/>
        <p:txBody>
          <a:bodyPr/>
          <a:lstStyle/>
          <a:p>
            <a:r>
              <a:rPr lang="en-US" dirty="0"/>
              <a:t>The national flag of Ukraine</a:t>
            </a:r>
            <a:endParaRPr lang="ru-UA" dirty="0"/>
          </a:p>
        </p:txBody>
      </p:sp>
      <p:sp>
        <p:nvSpPr>
          <p:cNvPr id="4" name="Google Shape;173;p20">
            <a:extLst>
              <a:ext uri="{FF2B5EF4-FFF2-40B4-BE49-F238E27FC236}">
                <a16:creationId xmlns:a16="http://schemas.microsoft.com/office/drawing/2014/main" id="{0AB1BDA4-487D-4C31-874E-F6B127DBD2B2}"/>
              </a:ext>
            </a:extLst>
          </p:cNvPr>
          <p:cNvSpPr txBox="1">
            <a:spLocks/>
          </p:cNvSpPr>
          <p:nvPr/>
        </p:nvSpPr>
        <p:spPr>
          <a:xfrm>
            <a:off x="5292080" y="2067694"/>
            <a:ext cx="3600400" cy="13681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national flag of Ukraine consists of blue and yellow stripes. Blue represents a peaceful blue sky, and yellow represents a wheat field as a symbol of life. Thus, the flag of Ukraine is a symbol of peace, life, work, Beauty, and wealth of the native land.</a:t>
            </a:r>
            <a:endParaRPr lang="ru-RU" dirty="0">
              <a:solidFill>
                <a:schemeClr val="tx1">
                  <a:lumMod val="75000"/>
                  <a:lumOff val="25000"/>
                </a:schemeClr>
              </a:solidFill>
            </a:endParaRPr>
          </a:p>
        </p:txBody>
      </p:sp>
      <p:pic>
        <p:nvPicPr>
          <p:cNvPr id="5" name="Рисунок 3" descr="Без названия.png">
            <a:extLst>
              <a:ext uri="{FF2B5EF4-FFF2-40B4-BE49-F238E27FC236}">
                <a16:creationId xmlns:a16="http://schemas.microsoft.com/office/drawing/2014/main" id="{8828E2EE-DC52-41E7-AF25-C00E5BD1B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85482"/>
            <a:ext cx="3219608" cy="21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4F666-8009-46F6-9415-ADBAA938002F}"/>
              </a:ext>
            </a:extLst>
          </p:cNvPr>
          <p:cNvSpPr>
            <a:spLocks noGrp="1"/>
          </p:cNvSpPr>
          <p:nvPr>
            <p:ph type="ctrTitle"/>
          </p:nvPr>
        </p:nvSpPr>
        <p:spPr>
          <a:xfrm>
            <a:off x="5436096" y="483518"/>
            <a:ext cx="3168040" cy="706800"/>
          </a:xfrm>
        </p:spPr>
        <p:txBody>
          <a:bodyPr/>
          <a:lstStyle/>
          <a:p>
            <a:r>
              <a:rPr lang="en-US" dirty="0"/>
              <a:t>National anthem of Ukraine</a:t>
            </a:r>
            <a:endParaRPr lang="ru-UA" dirty="0"/>
          </a:p>
        </p:txBody>
      </p:sp>
      <p:sp>
        <p:nvSpPr>
          <p:cNvPr id="4" name="Google Shape;173;p20">
            <a:extLst>
              <a:ext uri="{FF2B5EF4-FFF2-40B4-BE49-F238E27FC236}">
                <a16:creationId xmlns:a16="http://schemas.microsoft.com/office/drawing/2014/main" id="{B25A0E3C-B90B-468F-9053-37023270F5EE}"/>
              </a:ext>
            </a:extLst>
          </p:cNvPr>
          <p:cNvSpPr txBox="1">
            <a:spLocks/>
          </p:cNvSpPr>
          <p:nvPr/>
        </p:nvSpPr>
        <p:spPr>
          <a:xfrm>
            <a:off x="539551" y="1663815"/>
            <a:ext cx="3059179" cy="1258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National anthem of Ukraine – "Ukraine's glory and will Are Not Dead Yet." The words of this majestic song were prevalent, as they called on Ukrainians to fight for their independence.</a:t>
            </a:r>
            <a:endParaRPr lang="ru-RU" dirty="0">
              <a:solidFill>
                <a:schemeClr val="tx1">
                  <a:lumMod val="75000"/>
                  <a:lumOff val="25000"/>
                </a:schemeClr>
              </a:solidFill>
            </a:endParaRPr>
          </a:p>
        </p:txBody>
      </p:sp>
      <p:pic>
        <p:nvPicPr>
          <p:cNvPr id="5" name="Рисунок 3" descr="unnamed.jpg">
            <a:extLst>
              <a:ext uri="{FF2B5EF4-FFF2-40B4-BE49-F238E27FC236}">
                <a16:creationId xmlns:a16="http://schemas.microsoft.com/office/drawing/2014/main" id="{D29CC076-EA8F-4600-A85D-B3B47C717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635646"/>
            <a:ext cx="4140460" cy="234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73;p20">
            <a:extLst>
              <a:ext uri="{FF2B5EF4-FFF2-40B4-BE49-F238E27FC236}">
                <a16:creationId xmlns:a16="http://schemas.microsoft.com/office/drawing/2014/main" id="{0ECF6871-0FC7-4F3B-BD27-51663CF6C258}"/>
              </a:ext>
            </a:extLst>
          </p:cNvPr>
          <p:cNvSpPr txBox="1">
            <a:spLocks/>
          </p:cNvSpPr>
          <p:nvPr/>
        </p:nvSpPr>
        <p:spPr>
          <a:xfrm>
            <a:off x="539552" y="3003798"/>
            <a:ext cx="3059179" cy="1258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authors of the national anthem of Ukraine are the Ukrainian poet Pavel </a:t>
            </a:r>
            <a:r>
              <a:rPr lang="en-US" dirty="0" err="1">
                <a:solidFill>
                  <a:schemeClr val="tx1">
                    <a:lumMod val="75000"/>
                    <a:lumOff val="25000"/>
                  </a:schemeClr>
                </a:solidFill>
              </a:rPr>
              <a:t>Chubinsky</a:t>
            </a:r>
            <a:r>
              <a:rPr lang="en-US" dirty="0">
                <a:solidFill>
                  <a:schemeClr val="tx1">
                    <a:lumMod val="75000"/>
                    <a:lumOff val="25000"/>
                  </a:schemeClr>
                </a:solidFill>
              </a:rPr>
              <a:t>, who wrote the words in 1862. The music for the poems was written by the composer Mikhail </a:t>
            </a:r>
            <a:r>
              <a:rPr lang="en-US" dirty="0" err="1">
                <a:solidFill>
                  <a:schemeClr val="tx1">
                    <a:lumMod val="75000"/>
                    <a:lumOff val="25000"/>
                  </a:schemeClr>
                </a:solidFill>
              </a:rPr>
              <a:t>Verbitsky</a:t>
            </a:r>
            <a:r>
              <a:rPr lang="en-US" dirty="0">
                <a:solidFill>
                  <a:schemeClr val="tx1">
                    <a:lumMod val="75000"/>
                    <a:lumOff val="25000"/>
                  </a:schemeClr>
                </a:solidFill>
              </a:rPr>
              <a:t> in 1865.</a:t>
            </a:r>
            <a:endParaRPr lang="ru-RU" dirty="0">
              <a:solidFill>
                <a:schemeClr val="tx1">
                  <a:lumMod val="75000"/>
                  <a:lumOff val="25000"/>
                </a:schemeClr>
              </a:solidFill>
            </a:endParaRPr>
          </a:p>
        </p:txBody>
      </p:sp>
    </p:spTree>
    <p:extLst>
      <p:ext uri="{BB962C8B-B14F-4D97-AF65-F5344CB8AC3E}">
        <p14:creationId xmlns:p14="http://schemas.microsoft.com/office/powerpoint/2010/main" val="11418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4066109" cy="2052600"/>
          </a:xfrm>
        </p:spPr>
        <p:txBody>
          <a:bodyPr/>
          <a:lstStyle/>
          <a:p>
            <a:r>
              <a:rPr lang="en-US" dirty="0">
                <a:solidFill>
                  <a:schemeClr val="tx1">
                    <a:lumMod val="75000"/>
                    <a:lumOff val="25000"/>
                  </a:schemeClr>
                </a:solidFill>
              </a:rPr>
              <a:t>State symbols of cities of Ukraine</a:t>
            </a:r>
            <a:endParaRPr lang="ru-RU" dirty="0">
              <a:solidFill>
                <a:schemeClr val="tx1">
                  <a:lumMod val="75000"/>
                  <a:lumOff val="25000"/>
                </a:schemeClr>
              </a:solidFill>
            </a:endParaRPr>
          </a:p>
        </p:txBody>
      </p:sp>
    </p:spTree>
    <p:extLst>
      <p:ext uri="{BB962C8B-B14F-4D97-AF65-F5344CB8AC3E}">
        <p14:creationId xmlns:p14="http://schemas.microsoft.com/office/powerpoint/2010/main" val="3714155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3;p20">
            <a:extLst>
              <a:ext uri="{FF2B5EF4-FFF2-40B4-BE49-F238E27FC236}">
                <a16:creationId xmlns:a16="http://schemas.microsoft.com/office/drawing/2014/main" id="{A1145609-DBD6-4CBA-A5FF-9270969A3C06}"/>
              </a:ext>
            </a:extLst>
          </p:cNvPr>
          <p:cNvSpPr txBox="1">
            <a:spLocks/>
          </p:cNvSpPr>
          <p:nvPr/>
        </p:nvSpPr>
        <p:spPr>
          <a:xfrm>
            <a:off x="899592" y="195486"/>
            <a:ext cx="5412191" cy="6730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t>Not only states but also cities have their symbols. For example, the city of Odessa also has its symbols. It is the coat of arms, flag, and anthem.</a:t>
            </a:r>
            <a:endParaRPr lang="ru-RU" dirty="0"/>
          </a:p>
        </p:txBody>
      </p:sp>
      <p:pic>
        <p:nvPicPr>
          <p:cNvPr id="6" name="Рисунок 5">
            <a:extLst>
              <a:ext uri="{FF2B5EF4-FFF2-40B4-BE49-F238E27FC236}">
                <a16:creationId xmlns:a16="http://schemas.microsoft.com/office/drawing/2014/main" id="{A23B1AC8-166F-45D3-BEA1-6A334A3BA189}"/>
              </a:ext>
            </a:extLst>
          </p:cNvPr>
          <p:cNvPicPr>
            <a:picLocks noChangeAspect="1"/>
          </p:cNvPicPr>
          <p:nvPr/>
        </p:nvPicPr>
        <p:blipFill>
          <a:blip r:embed="rId2"/>
          <a:stretch>
            <a:fillRect/>
          </a:stretch>
        </p:blipFill>
        <p:spPr>
          <a:xfrm>
            <a:off x="2051720" y="1194597"/>
            <a:ext cx="6380201" cy="3588863"/>
          </a:xfrm>
          <a:prstGeom prst="rect">
            <a:avLst/>
          </a:prstGeom>
        </p:spPr>
      </p:pic>
    </p:spTree>
    <p:extLst>
      <p:ext uri="{BB962C8B-B14F-4D97-AF65-F5344CB8AC3E}">
        <p14:creationId xmlns:p14="http://schemas.microsoft.com/office/powerpoint/2010/main" val="345761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82EBD9-DDB3-489A-90A5-D2CCA18BB286}"/>
              </a:ext>
            </a:extLst>
          </p:cNvPr>
          <p:cNvSpPr>
            <a:spLocks noGrp="1"/>
          </p:cNvSpPr>
          <p:nvPr>
            <p:ph type="ctrTitle"/>
          </p:nvPr>
        </p:nvSpPr>
        <p:spPr/>
        <p:txBody>
          <a:bodyPr/>
          <a:lstStyle/>
          <a:p>
            <a:r>
              <a:rPr lang="en-US" dirty="0"/>
              <a:t>Coat Of Arms Of Odessa</a:t>
            </a:r>
            <a:endParaRPr lang="ru-UA" dirty="0"/>
          </a:p>
        </p:txBody>
      </p:sp>
      <p:pic>
        <p:nvPicPr>
          <p:cNvPr id="4" name="Содержимое 3" descr="Coat_of_Arms_of_Odessa.svg.png">
            <a:extLst>
              <a:ext uri="{FF2B5EF4-FFF2-40B4-BE49-F238E27FC236}">
                <a16:creationId xmlns:a16="http://schemas.microsoft.com/office/drawing/2014/main" id="{C89DF206-03EF-42CC-9CCC-A62F2CC67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36096" y="1505852"/>
            <a:ext cx="1978872" cy="2689116"/>
          </a:xfrm>
          <a:prstGeom prst="rect">
            <a:avLst/>
          </a:prstGeom>
        </p:spPr>
      </p:pic>
      <p:sp>
        <p:nvSpPr>
          <p:cNvPr id="5" name="Google Shape;173;p20">
            <a:extLst>
              <a:ext uri="{FF2B5EF4-FFF2-40B4-BE49-F238E27FC236}">
                <a16:creationId xmlns:a16="http://schemas.microsoft.com/office/drawing/2014/main" id="{984FB60C-8C15-420B-8A1D-B823195EC533}"/>
              </a:ext>
            </a:extLst>
          </p:cNvPr>
          <p:cNvSpPr txBox="1">
            <a:spLocks/>
          </p:cNvSpPr>
          <p:nvPr/>
        </p:nvSpPr>
        <p:spPr>
          <a:xfrm>
            <a:off x="323528" y="1851670"/>
            <a:ext cx="3972031" cy="24247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Coat of arms of Odessa – Red Shield. On the shield is a silver anchor. Top with the Golden City Crown. Under the crown is a Gold Star. What does the coat of arms of Odessa mean? The red shield symbolizes the struggle for access to the sea. Red is a symbol of courage. The silver anchor is the emblem of the port city. The Golden Star is a symbol of the Hero City, which Odessa received for the heroic defense of the town during the Great Patriotic War (1941-1945). Finally, the golden crown is a symbol of wealth and prosperity.</a:t>
            </a:r>
            <a:endParaRPr lang="ru-RU" dirty="0">
              <a:solidFill>
                <a:schemeClr val="tx1">
                  <a:lumMod val="75000"/>
                  <a:lumOff val="25000"/>
                </a:schemeClr>
              </a:solidFill>
            </a:endParaRPr>
          </a:p>
        </p:txBody>
      </p:sp>
    </p:spTree>
    <p:extLst>
      <p:ext uri="{BB962C8B-B14F-4D97-AF65-F5344CB8AC3E}">
        <p14:creationId xmlns:p14="http://schemas.microsoft.com/office/powerpoint/2010/main" val="14264401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741</Words>
  <Application>Microsoft Office PowerPoint</Application>
  <PresentationFormat>Экран (16:9)</PresentationFormat>
  <Paragraphs>45</Paragraphs>
  <Slides>13</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13</vt:i4>
      </vt:variant>
    </vt:vector>
  </HeadingPairs>
  <TitlesOfParts>
    <vt:vector size="19" baseType="lpstr">
      <vt:lpstr>Arial</vt:lpstr>
      <vt:lpstr>Barlow Semi Condensed</vt:lpstr>
      <vt:lpstr>Barlow Semi Condensed Medium</vt:lpstr>
      <vt:lpstr>Zilla Slab Light</vt:lpstr>
      <vt:lpstr>Simple Light</vt:lpstr>
      <vt:lpstr>1_Simple Light</vt:lpstr>
      <vt:lpstr>State symbols of Ukraine</vt:lpstr>
      <vt:lpstr>State symbols of Ukraine</vt:lpstr>
      <vt:lpstr>State symbols of Ukraine</vt:lpstr>
      <vt:lpstr>The coat of arms (emblem) of Ukraine</vt:lpstr>
      <vt:lpstr>The national flag of Ukraine</vt:lpstr>
      <vt:lpstr>National anthem of Ukraine</vt:lpstr>
      <vt:lpstr>State symbols of cities of Ukraine</vt:lpstr>
      <vt:lpstr>Презентация PowerPoint</vt:lpstr>
      <vt:lpstr>Coat Of Arms Of Odessa</vt:lpstr>
      <vt:lpstr>Flag Of Odessa</vt:lpstr>
      <vt:lpstr>National anthem</vt:lpstr>
      <vt:lpstr>Odesa is a city on the Black Sea coast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MEETING</dc:title>
  <dc:creator>Администратор</dc:creator>
  <cp:lastModifiedBy>Justys</cp:lastModifiedBy>
  <cp:revision>96</cp:revision>
  <dcterms:modified xsi:type="dcterms:W3CDTF">2021-10-06T22:47:30Z</dcterms:modified>
</cp:coreProperties>
</file>